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19" r:id="rId2"/>
    <p:sldId id="257" r:id="rId3"/>
    <p:sldId id="527" r:id="rId4"/>
    <p:sldId id="651" r:id="rId5"/>
    <p:sldId id="482" r:id="rId6"/>
    <p:sldId id="493" r:id="rId7"/>
    <p:sldId id="626" r:id="rId8"/>
    <p:sldId id="652" r:id="rId9"/>
    <p:sldId id="594" r:id="rId10"/>
    <p:sldId id="464" r:id="rId11"/>
    <p:sldId id="675" r:id="rId12"/>
    <p:sldId id="627" r:id="rId13"/>
    <p:sldId id="676" r:id="rId14"/>
    <p:sldId id="628" r:id="rId15"/>
    <p:sldId id="630" r:id="rId16"/>
    <p:sldId id="484" r:id="rId17"/>
    <p:sldId id="528" r:id="rId18"/>
    <p:sldId id="496" r:id="rId19"/>
    <p:sldId id="680" r:id="rId20"/>
    <p:sldId id="677" r:id="rId21"/>
    <p:sldId id="530" r:id="rId22"/>
    <p:sldId id="598" r:id="rId23"/>
    <p:sldId id="681" r:id="rId24"/>
    <p:sldId id="678" r:id="rId25"/>
    <p:sldId id="655" r:id="rId26"/>
    <p:sldId id="656" r:id="rId27"/>
    <p:sldId id="631" r:id="rId28"/>
    <p:sldId id="658" r:id="rId29"/>
    <p:sldId id="659" r:id="rId30"/>
    <p:sldId id="660" r:id="rId31"/>
    <p:sldId id="661" r:id="rId32"/>
    <p:sldId id="662" r:id="rId33"/>
    <p:sldId id="682" r:id="rId34"/>
    <p:sldId id="679" r:id="rId35"/>
    <p:sldId id="663" r:id="rId36"/>
    <p:sldId id="657" r:id="rId37"/>
    <p:sldId id="683" r:id="rId38"/>
    <p:sldId id="684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6489A"/>
    <a:srgbClr val="3D92BD"/>
    <a:srgbClr val="EBFFB9"/>
    <a:srgbClr val="0033CC"/>
    <a:srgbClr val="FF0000"/>
    <a:srgbClr val="222222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0" autoAdjust="0"/>
    <p:restoredTop sz="94711" autoAdjust="0"/>
  </p:normalViewPr>
  <p:slideViewPr>
    <p:cSldViewPr>
      <p:cViewPr varScale="1">
        <p:scale>
          <a:sx n="103" d="100"/>
          <a:sy n="103" d="100"/>
        </p:scale>
        <p:origin x="-14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878FDC3-24EF-45F7-854B-1498E4B3C6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BB865B1-F905-4ABF-91B5-5F4D1EED31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98998-1241-4AB5-9589-166866869DD6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C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98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91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626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12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07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07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78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47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9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50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8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0" y="2895600"/>
            <a:ext cx="91440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Programming with Microsoft </a:t>
            </a:r>
          </a:p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Visual Basic 2012</a:t>
            </a:r>
            <a:endParaRPr lang="en-US" sz="32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1828800" y="43434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14400" y="4724400"/>
            <a:ext cx="7315200" cy="1371600"/>
          </a:xfrm>
        </p:spPr>
        <p:txBody>
          <a:bodyPr/>
          <a:lstStyle>
            <a:lvl1pPr algn="ctr">
              <a:buNone/>
              <a:defRPr baseline="0">
                <a:solidFill>
                  <a:srgbClr val="0066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0"/>
            <a:ext cx="6019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91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75DAF-D397-4640-B619-AAD1C6166D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  <a:prstGeom prst="round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C748B-B1CB-4485-96EF-F0611A3BA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ound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AF30-D8D4-4B70-BA29-ECA6AD489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Click to edit Master title style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F507C-4AF1-42F0-9F25-EAD8B15422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41E2A-FAD1-4495-8CDC-0E1F56F34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3CE7-4B5E-4A2B-B1E6-6B196555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97FDE-7845-400E-95D7-0DC9C4076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ound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01D3-BDAC-402E-ADAD-20802A203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A59EAC3-7953-42A9-B29C-A17F268DD2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8768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Trebuchet MS" pitchFamily="34" charset="0"/>
              </a:rPr>
              <a:t>Chapter 6: The Repetition Structure</a:t>
            </a:r>
            <a:endParaRPr lang="en-US" sz="2800" dirty="0">
              <a:solidFill>
                <a:srgbClr val="0066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The Do…Loop Statement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04028" y="5715000"/>
            <a:ext cx="5791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6-9 Flowcharts for the loop examples from Figure 6-7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28" y="1524000"/>
            <a:ext cx="3581400" cy="421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76" y="1524000"/>
            <a:ext cx="357112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Page 340</a:t>
            </a:r>
          </a:p>
          <a:p>
            <a:pPr marL="0" indent="0">
              <a:buNone/>
            </a:pPr>
            <a:r>
              <a:rPr lang="en-US" dirty="0" smtClean="0"/>
              <a:t>Use code on page 337 as an example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Do It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7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" y="1295400"/>
            <a:ext cx="5735637" cy="459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The Do…Loop Statement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8743" y="1310185"/>
            <a:ext cx="2996657" cy="484596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Coding the Modified Savings Account </a:t>
            </a:r>
            <a:br>
              <a:rPr lang="en-US" b="1" dirty="0" smtClean="0"/>
            </a:br>
            <a:r>
              <a:rPr lang="en-US" b="1" dirty="0" smtClean="0"/>
              <a:t>Application</a:t>
            </a:r>
          </a:p>
          <a:p>
            <a:endParaRPr lang="en-US" b="1" dirty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2000" y="5867400"/>
            <a:ext cx="3429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6-10 Problem specification, pseudocode, and code for the modified Savings Account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3732316"/>
            <a:ext cx="4196235" cy="217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19598" y="5925979"/>
            <a:ext cx="434340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6-11 Sample run of the modified Savings Account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6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on page 340</a:t>
            </a:r>
          </a:p>
          <a:p>
            <a:r>
              <a:rPr lang="en-US" dirty="0" smtClean="0"/>
              <a:t>Run program</a:t>
            </a:r>
          </a:p>
          <a:p>
            <a:r>
              <a:rPr lang="en-US" dirty="0" smtClean="0"/>
              <a:t>Enter 0 as the amount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Savings Solution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4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The Do…Loop Statement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Coding the Modified Savings Account Application (cont.)</a:t>
            </a:r>
          </a:p>
          <a:p>
            <a:r>
              <a:rPr lang="en-US" b="1" dirty="0" smtClean="0"/>
              <a:t>Infinite </a:t>
            </a:r>
            <a:r>
              <a:rPr lang="en-US" b="1" dirty="0"/>
              <a:t>loop</a:t>
            </a:r>
          </a:p>
          <a:p>
            <a:pPr lvl="1"/>
            <a:r>
              <a:rPr lang="en-US" dirty="0"/>
              <a:t>Also </a:t>
            </a:r>
            <a:r>
              <a:rPr lang="en-US" dirty="0" smtClean="0"/>
              <a:t>called an </a:t>
            </a:r>
            <a:r>
              <a:rPr lang="en-US" b="1" dirty="0"/>
              <a:t>endless loop</a:t>
            </a:r>
          </a:p>
          <a:p>
            <a:pPr lvl="1"/>
            <a:r>
              <a:rPr lang="en-US" dirty="0"/>
              <a:t>The condition to end the loop is never met</a:t>
            </a:r>
          </a:p>
          <a:p>
            <a:r>
              <a:rPr lang="en-US" dirty="0"/>
              <a:t>To stop an infinite loop:</a:t>
            </a:r>
          </a:p>
          <a:p>
            <a:pPr lvl="1"/>
            <a:r>
              <a:rPr lang="en-US" dirty="0"/>
              <a:t>Click Debug on the menu bar</a:t>
            </a:r>
          </a:p>
          <a:p>
            <a:pPr lvl="1"/>
            <a:r>
              <a:rPr lang="en-US" dirty="0"/>
              <a:t>Then click Stop Debugging</a:t>
            </a:r>
          </a:p>
          <a:p>
            <a:endParaRPr lang="en-US" b="1" dirty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7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Counters and Accumulators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772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to calculate subtotals, totals, and averages</a:t>
            </a:r>
          </a:p>
          <a:p>
            <a:r>
              <a:rPr lang="en-US" b="1" dirty="0" smtClean="0"/>
              <a:t>Counter</a:t>
            </a:r>
            <a:endParaRPr lang="en-US" dirty="0" smtClean="0"/>
          </a:p>
          <a:p>
            <a:pPr lvl="1"/>
            <a:r>
              <a:rPr lang="en-US" dirty="0" smtClean="0"/>
              <a:t>A numeric </a:t>
            </a:r>
            <a:r>
              <a:rPr lang="en-US" dirty="0"/>
              <a:t>variable used for counting</a:t>
            </a:r>
          </a:p>
          <a:p>
            <a:r>
              <a:rPr lang="en-US" b="1" dirty="0" smtClean="0"/>
              <a:t>Accumulator</a:t>
            </a:r>
            <a:endParaRPr lang="en-US" dirty="0" smtClean="0"/>
          </a:p>
          <a:p>
            <a:pPr lvl="1"/>
            <a:r>
              <a:rPr lang="en-US" dirty="0" smtClean="0"/>
              <a:t>A numeric </a:t>
            </a:r>
            <a:r>
              <a:rPr lang="en-US" dirty="0"/>
              <a:t>variable </a:t>
            </a:r>
            <a:r>
              <a:rPr lang="en-US" dirty="0" smtClean="0"/>
              <a:t>used for </a:t>
            </a:r>
            <a:r>
              <a:rPr lang="en-US" dirty="0"/>
              <a:t>accumulating (adding together) something</a:t>
            </a:r>
          </a:p>
          <a:p>
            <a:r>
              <a:rPr lang="en-US" b="1" dirty="0"/>
              <a:t>Initializing</a:t>
            </a:r>
            <a:endParaRPr lang="en-US" dirty="0"/>
          </a:p>
          <a:p>
            <a:pPr lvl="1"/>
            <a:r>
              <a:rPr lang="en-US" dirty="0"/>
              <a:t>Assigning </a:t>
            </a:r>
            <a:r>
              <a:rPr lang="en-US" dirty="0" smtClean="0"/>
              <a:t>a beginning </a:t>
            </a:r>
            <a:r>
              <a:rPr lang="en-US" dirty="0"/>
              <a:t>value </a:t>
            </a:r>
          </a:p>
          <a:p>
            <a:r>
              <a:rPr lang="en-US" b="1" dirty="0"/>
              <a:t>Updating</a:t>
            </a:r>
            <a:r>
              <a:rPr lang="en-US" dirty="0"/>
              <a:t> (</a:t>
            </a:r>
            <a:r>
              <a:rPr lang="en-US" b="1" dirty="0"/>
              <a:t>incrementing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Adding a number to </a:t>
            </a:r>
            <a:r>
              <a:rPr lang="en-US" dirty="0" smtClean="0"/>
              <a:t>the accumulator’s </a:t>
            </a:r>
            <a:r>
              <a:rPr lang="en-US" dirty="0"/>
              <a:t>value</a:t>
            </a:r>
          </a:p>
          <a:p>
            <a:pPr lvl="2"/>
            <a:r>
              <a:rPr lang="en-US" dirty="0" smtClean="0"/>
              <a:t>The number </a:t>
            </a:r>
            <a:r>
              <a:rPr lang="en-US" dirty="0"/>
              <a:t>can be positive or negative </a:t>
            </a:r>
          </a:p>
          <a:p>
            <a:pPr lvl="1"/>
            <a:r>
              <a:rPr lang="en-US" dirty="0"/>
              <a:t>Done within the loop body</a:t>
            </a:r>
          </a:p>
          <a:p>
            <a:endParaRPr lang="en-US" b="1" dirty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3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Counters and </a:t>
            </a:r>
            <a:r>
              <a:rPr lang="en-US" dirty="0" smtClean="0"/>
              <a:t>Accumulators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5181600"/>
            <a:ext cx="647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6-14 Syntax and examples of update statements for counters and accumulators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1" y="1600200"/>
            <a:ext cx="801714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3" y="3933427"/>
            <a:ext cx="4573459" cy="177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28" y="3860006"/>
            <a:ext cx="4171541" cy="28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Counters and Accumulators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305800" cy="49530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The Addition Application 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4" y="1981200"/>
            <a:ext cx="6610866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5732" y="5772090"/>
            <a:ext cx="44196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6-16 Problem specification, pseudocode, and a sample run for the Addition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7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Counters and Accumulators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The Addition Application (cont.)</a:t>
            </a:r>
          </a:p>
          <a:p>
            <a:r>
              <a:rPr lang="en-US" b="1" dirty="0" smtClean="0"/>
              <a:t>Multiline property</a:t>
            </a:r>
            <a:endParaRPr lang="en-US" b="1" dirty="0"/>
          </a:p>
          <a:p>
            <a:pPr lvl="1"/>
            <a:r>
              <a:rPr lang="en-US" sz="2400" dirty="0" smtClean="0">
                <a:cs typeface="ＭＳ Ｐゴシック" charset="-128"/>
              </a:rPr>
              <a:t>When set </a:t>
            </a:r>
            <a:r>
              <a:rPr lang="en-US" sz="2400" dirty="0">
                <a:cs typeface="ＭＳ Ｐゴシック" charset="-128"/>
              </a:rPr>
              <a:t>to True, the </a:t>
            </a:r>
            <a:r>
              <a:rPr lang="en-US" sz="2400" dirty="0" smtClean="0">
                <a:cs typeface="ＭＳ Ｐゴシック" charset="-128"/>
              </a:rPr>
              <a:t>text box </a:t>
            </a:r>
            <a:r>
              <a:rPr lang="en-US" sz="2400" dirty="0">
                <a:cs typeface="ＭＳ Ｐゴシック" charset="-128"/>
              </a:rPr>
              <a:t>can both accept and </a:t>
            </a:r>
            <a:r>
              <a:rPr lang="en-US" sz="2400" dirty="0" smtClean="0">
                <a:cs typeface="ＭＳ Ｐゴシック" charset="-128"/>
              </a:rPr>
              <a:t>display </a:t>
            </a:r>
            <a:r>
              <a:rPr lang="en-US" sz="2400" dirty="0">
                <a:cs typeface="ＭＳ Ｐゴシック" charset="-128"/>
              </a:rPr>
              <a:t>multiple lines of </a:t>
            </a:r>
            <a:r>
              <a:rPr lang="en-US" sz="2400" dirty="0" smtClean="0">
                <a:cs typeface="ＭＳ Ｐゴシック" charset="-128"/>
              </a:rPr>
              <a:t>text</a:t>
            </a:r>
          </a:p>
          <a:p>
            <a:r>
              <a:rPr lang="en-US" b="1" dirty="0" smtClean="0"/>
              <a:t>ReadOnly property</a:t>
            </a:r>
            <a:endParaRPr lang="en-US" b="1" dirty="0"/>
          </a:p>
          <a:p>
            <a:pPr lvl="1"/>
            <a:r>
              <a:rPr lang="en-US" dirty="0">
                <a:cs typeface="ＭＳ Ｐゴシック" charset="-128"/>
              </a:rPr>
              <a:t>When set to True, </a:t>
            </a:r>
            <a:r>
              <a:rPr lang="en-US" dirty="0" smtClean="0">
                <a:cs typeface="ＭＳ Ｐゴシック" charset="-128"/>
              </a:rPr>
              <a:t>it prevents </a:t>
            </a:r>
            <a:r>
              <a:rPr lang="en-US" dirty="0">
                <a:cs typeface="ＭＳ Ｐゴシック" charset="-128"/>
              </a:rPr>
              <a:t>the user from changing the contents of the </a:t>
            </a:r>
            <a:r>
              <a:rPr lang="en-US" dirty="0" smtClean="0">
                <a:cs typeface="ＭＳ Ｐゴシック" charset="-128"/>
              </a:rPr>
              <a:t>text </a:t>
            </a:r>
            <a:r>
              <a:rPr lang="en-US" dirty="0">
                <a:cs typeface="ＭＳ Ｐゴシック" charset="-128"/>
              </a:rPr>
              <a:t>box </a:t>
            </a:r>
            <a:r>
              <a:rPr lang="en-US" dirty="0" smtClean="0">
                <a:cs typeface="ＭＳ Ｐゴシック" charset="-128"/>
              </a:rPr>
              <a:t>during </a:t>
            </a:r>
            <a:r>
              <a:rPr lang="en-US" dirty="0">
                <a:cs typeface="ＭＳ Ｐゴシック" charset="-128"/>
              </a:rPr>
              <a:t>run time</a:t>
            </a:r>
          </a:p>
          <a:p>
            <a:pPr lvl="1"/>
            <a:r>
              <a:rPr lang="en-US" dirty="0" smtClean="0">
                <a:cs typeface="ＭＳ Ｐゴシック" charset="-128"/>
              </a:rPr>
              <a:t>The default </a:t>
            </a:r>
            <a:r>
              <a:rPr lang="en-US" dirty="0">
                <a:cs typeface="ＭＳ Ｐゴシック" charset="-128"/>
              </a:rPr>
              <a:t>is </a:t>
            </a:r>
            <a:r>
              <a:rPr lang="en-US" dirty="0" smtClean="0">
                <a:cs typeface="ＭＳ Ｐゴシック" charset="-128"/>
              </a:rPr>
              <a:t>False</a:t>
            </a:r>
          </a:p>
          <a:p>
            <a:r>
              <a:rPr lang="en-US" b="1" dirty="0" smtClean="0"/>
              <a:t>ScrollBars property</a:t>
            </a:r>
            <a:endParaRPr lang="en-US" b="1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pecifies </a:t>
            </a:r>
            <a:r>
              <a:rPr lang="en-US" dirty="0"/>
              <a:t>whether the text box has no scroll bars (the </a:t>
            </a:r>
            <a:r>
              <a:rPr lang="en-US" dirty="0" smtClean="0"/>
              <a:t>default)</a:t>
            </a:r>
            <a:endParaRPr lang="en-US" dirty="0">
              <a:cs typeface="ＭＳ Ｐゴシック" charset="-128"/>
            </a:endParaRPr>
          </a:p>
          <a:p>
            <a:pPr marL="457200" lvl="1" indent="0">
              <a:buNone/>
            </a:pPr>
            <a:endParaRPr lang="en-US" dirty="0">
              <a:cs typeface="ＭＳ Ｐゴシック" charset="-128"/>
            </a:endParaRPr>
          </a:p>
          <a:p>
            <a:pPr lvl="1"/>
            <a:endParaRPr lang="en-US" sz="2600" dirty="0" smtClean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65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 347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the Addition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4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Previewing the Gross Pay Application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598761" y="5925979"/>
            <a:ext cx="38702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6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-1 Gross pay shown in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3733800" cy="444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 348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Do it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7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3698266"/>
            <a:ext cx="4406900" cy="285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Counters and Accumulators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18388" y="516249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6-20 Problem specification, pseudocode, and a sample run for the Sales Express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95400"/>
            <a:ext cx="5577613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2690"/>
            <a:ext cx="2956788" cy="224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The Sales Express </a:t>
            </a:r>
            <a:br>
              <a:rPr lang="en-US" b="1" dirty="0" smtClean="0"/>
            </a:br>
            <a:r>
              <a:rPr lang="en-US" b="1" dirty="0" smtClean="0"/>
              <a:t>Application</a:t>
            </a:r>
            <a:endParaRPr lang="en-US" sz="2600" dirty="0" smtClean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50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1219200"/>
            <a:ext cx="5192713" cy="513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Counters and Accumulators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5181600" cy="4876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smtClean="0"/>
              <a:t>The Sales Express Application (cont.)</a:t>
            </a:r>
            <a:endParaRPr lang="en-US" dirty="0" smtClean="0"/>
          </a:p>
          <a:p>
            <a:r>
              <a:rPr lang="en-US" dirty="0" smtClean="0"/>
              <a:t>Objective</a:t>
            </a:r>
            <a:r>
              <a:rPr lang="en-US" dirty="0"/>
              <a:t>: Calculate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average </a:t>
            </a:r>
            <a:r>
              <a:rPr lang="en-US" dirty="0"/>
              <a:t>sales amount </a:t>
            </a:r>
          </a:p>
          <a:p>
            <a:r>
              <a:rPr lang="en-US" dirty="0"/>
              <a:t>U</a:t>
            </a:r>
            <a:r>
              <a:rPr lang="en-US" dirty="0" smtClean="0"/>
              <a:t>ses the pretest </a:t>
            </a:r>
            <a:r>
              <a:rPr lang="en-US" dirty="0"/>
              <a:t>loop</a:t>
            </a:r>
          </a:p>
          <a:p>
            <a:r>
              <a:rPr lang="en-US" b="1" dirty="0"/>
              <a:t>Priming read</a:t>
            </a:r>
            <a:endParaRPr lang="en-US" dirty="0"/>
          </a:p>
          <a:p>
            <a:pPr lvl="1"/>
            <a:r>
              <a:rPr lang="en-US" dirty="0" smtClean="0"/>
              <a:t>Used to </a:t>
            </a:r>
            <a:r>
              <a:rPr lang="en-US" dirty="0"/>
              <a:t>set </a:t>
            </a:r>
            <a:r>
              <a:rPr lang="en-US" dirty="0" smtClean="0"/>
              <a:t>up the </a:t>
            </a:r>
            <a:br>
              <a:rPr lang="en-US" dirty="0" smtClean="0"/>
            </a:br>
            <a:r>
              <a:rPr lang="en-US" dirty="0" smtClean="0"/>
              <a:t>loop </a:t>
            </a:r>
            <a:r>
              <a:rPr lang="en-US" dirty="0"/>
              <a:t>by performing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first </a:t>
            </a:r>
            <a:r>
              <a:rPr lang="en-US" dirty="0"/>
              <a:t>action prior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entering the loop </a:t>
            </a:r>
            <a:endParaRPr lang="en-US" dirty="0"/>
          </a:p>
          <a:p>
            <a:r>
              <a:rPr lang="en-US" b="1" dirty="0"/>
              <a:t>Update read</a:t>
            </a:r>
          </a:p>
          <a:p>
            <a:pPr lvl="1"/>
            <a:r>
              <a:rPr lang="en-US" dirty="0"/>
              <a:t>Allows </a:t>
            </a:r>
            <a:r>
              <a:rPr lang="en-US" dirty="0" smtClean="0"/>
              <a:t>the user to update</a:t>
            </a:r>
            <a:br>
              <a:rPr lang="en-US" dirty="0" smtClean="0"/>
            </a:br>
            <a:r>
              <a:rPr lang="en-US" dirty="0" smtClean="0"/>
              <a:t>the value </a:t>
            </a:r>
            <a:r>
              <a:rPr lang="en-US" dirty="0"/>
              <a:t>that </a:t>
            </a:r>
            <a:r>
              <a:rPr lang="en-US" dirty="0" smtClean="0"/>
              <a:t>controls the</a:t>
            </a:r>
            <a:br>
              <a:rPr lang="en-US" dirty="0" smtClean="0"/>
            </a:br>
            <a:r>
              <a:rPr lang="en-US" dirty="0" smtClean="0"/>
              <a:t>loop’s </a:t>
            </a:r>
            <a:r>
              <a:rPr lang="en-US" dirty="0"/>
              <a:t>condition</a:t>
            </a:r>
          </a:p>
          <a:p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2199" y="5924490"/>
            <a:ext cx="28194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6-21 Flowchart for the Calculate button’s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 354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the Sales Express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1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 355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Do it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Arithmetic Assignment Operators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4320" indent="-274320">
              <a:defRPr/>
            </a:pPr>
            <a:r>
              <a:rPr lang="en-US" b="1" dirty="0" smtClean="0"/>
              <a:t>Arithmetic assignment operators</a:t>
            </a:r>
          </a:p>
          <a:p>
            <a:pPr marL="674370" lvl="1" indent="-274320">
              <a:defRPr/>
            </a:pPr>
            <a:r>
              <a:rPr lang="en-US" dirty="0" smtClean="0"/>
              <a:t>Used </a:t>
            </a:r>
            <a:r>
              <a:rPr lang="en-US" dirty="0"/>
              <a:t>to abbreviate an assignment </a:t>
            </a:r>
            <a:r>
              <a:rPr lang="en-US" dirty="0" smtClean="0"/>
              <a:t>statement c</a:t>
            </a:r>
            <a:r>
              <a:rPr lang="en-US" sz="2600" dirty="0" smtClean="0">
                <a:cs typeface="ＭＳ Ｐゴシック" charset="-128"/>
              </a:rPr>
              <a:t>ontaining </a:t>
            </a:r>
            <a:r>
              <a:rPr lang="en-US" sz="2600" dirty="0">
                <a:cs typeface="ＭＳ Ｐゴシック" charset="-128"/>
              </a:rPr>
              <a:t>an arithmetic operator</a:t>
            </a:r>
          </a:p>
          <a:p>
            <a:pPr marL="274320" indent="-274320">
              <a:defRPr/>
            </a:pPr>
            <a:r>
              <a:rPr lang="en-US" dirty="0" smtClean="0"/>
              <a:t>Format: </a:t>
            </a:r>
            <a:endParaRPr lang="en-US" dirty="0"/>
          </a:p>
          <a:p>
            <a:pPr marL="457200" lvl="1" indent="0">
              <a:buFontTx/>
              <a:buNone/>
              <a:defRPr/>
            </a:pPr>
            <a:r>
              <a:rPr lang="en-US" sz="2600" i="1" dirty="0">
                <a:cs typeface="ＭＳ Ｐゴシック" charset="-128"/>
              </a:rPr>
              <a:t>variableName = variableName arithmeticOperator value</a:t>
            </a:r>
          </a:p>
          <a:p>
            <a:pPr marL="148590">
              <a:defRPr/>
            </a:pPr>
            <a:r>
              <a:rPr lang="en-US" sz="2800" dirty="0" smtClean="0">
                <a:cs typeface="ＭＳ Ｐゴシック" charset="-128"/>
              </a:rPr>
              <a:t>Example:</a:t>
            </a:r>
            <a:endParaRPr lang="en-US" sz="2800" dirty="0">
              <a:cs typeface="ＭＳ Ｐゴシック" charset="-128"/>
            </a:endParaRPr>
          </a:p>
          <a:p>
            <a:pPr marL="914400" lvl="2" indent="0" fontAlgn="auto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Tx/>
              <a:buNone/>
              <a:defRPr/>
            </a:pP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intAge = intAge + 1 </a:t>
            </a:r>
            <a:r>
              <a:rPr lang="en-US" dirty="0"/>
              <a:t>can be abbreviated</a:t>
            </a:r>
          </a:p>
          <a:p>
            <a:pPr marL="914400" lvl="2" indent="0" fontAlgn="auto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Tx/>
              <a:buNone/>
              <a:defRPr/>
            </a:pP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intAge += 1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2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Arithmetic Assignment Operators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13" y="1219200"/>
            <a:ext cx="5562271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39000" y="5462826"/>
            <a:ext cx="12573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6-26 Syntax and examples of the arithmetic assignment operators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35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The For…Next Statement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For…Next </a:t>
            </a:r>
            <a:r>
              <a:rPr lang="en-US" b="1" dirty="0" smtClean="0"/>
              <a:t>statement</a:t>
            </a:r>
            <a:endParaRPr lang="en-US" dirty="0"/>
          </a:p>
          <a:p>
            <a:pPr lvl="1"/>
            <a:r>
              <a:rPr lang="en-US" dirty="0"/>
              <a:t>Used to code a </a:t>
            </a:r>
            <a:r>
              <a:rPr lang="en-US" b="1" dirty="0"/>
              <a:t>counter-controlled loop</a:t>
            </a:r>
          </a:p>
          <a:p>
            <a:pPr lvl="1"/>
            <a:r>
              <a:rPr lang="en-US" dirty="0"/>
              <a:t>Processes instructions </a:t>
            </a:r>
            <a:r>
              <a:rPr lang="en-US" dirty="0" smtClean="0"/>
              <a:t>a precise </a:t>
            </a:r>
            <a:r>
              <a:rPr lang="en-US" dirty="0"/>
              <a:t>number of times</a:t>
            </a:r>
          </a:p>
          <a:p>
            <a:pPr lvl="1"/>
            <a:r>
              <a:rPr lang="en-US" dirty="0" smtClean="0"/>
              <a:t>The condition is tested </a:t>
            </a:r>
            <a:r>
              <a:rPr lang="en-US" dirty="0"/>
              <a:t>before processing (pretest loop) </a:t>
            </a:r>
          </a:p>
          <a:p>
            <a:r>
              <a:rPr lang="en-US" dirty="0" smtClean="0"/>
              <a:t>You must </a:t>
            </a:r>
            <a:r>
              <a:rPr lang="en-US" dirty="0"/>
              <a:t>specify </a:t>
            </a:r>
            <a:r>
              <a:rPr lang="en-US" dirty="0" smtClean="0"/>
              <a:t>the start </a:t>
            </a:r>
            <a:r>
              <a:rPr lang="en-US" dirty="0"/>
              <a:t>value, end value, and step value</a:t>
            </a:r>
          </a:p>
          <a:p>
            <a:pPr lvl="1"/>
            <a:r>
              <a:rPr lang="en-US" dirty="0" smtClean="0"/>
              <a:t>The start </a:t>
            </a:r>
            <a:r>
              <a:rPr lang="en-US" dirty="0"/>
              <a:t>value and end value provide </a:t>
            </a:r>
            <a:r>
              <a:rPr lang="en-US" dirty="0" smtClean="0"/>
              <a:t>the looping </a:t>
            </a:r>
            <a:r>
              <a:rPr lang="en-US" dirty="0"/>
              <a:t>range</a:t>
            </a:r>
          </a:p>
          <a:p>
            <a:pPr lvl="1"/>
            <a:r>
              <a:rPr lang="en-US" dirty="0" smtClean="0"/>
              <a:t>The step </a:t>
            </a:r>
            <a:r>
              <a:rPr lang="en-US" dirty="0"/>
              <a:t>value increments or decrements </a:t>
            </a:r>
            <a:r>
              <a:rPr lang="en-US" dirty="0" smtClean="0"/>
              <a:t>the counter</a:t>
            </a:r>
            <a:endParaRPr lang="en-US" dirty="0"/>
          </a:p>
          <a:p>
            <a:r>
              <a:rPr lang="en-US" dirty="0" smtClean="0"/>
              <a:t>The For </a:t>
            </a:r>
            <a:r>
              <a:rPr lang="en-US" dirty="0"/>
              <a:t>clause </a:t>
            </a:r>
            <a:r>
              <a:rPr lang="en-US" dirty="0" smtClean="0"/>
              <a:t>is represented </a:t>
            </a:r>
            <a:r>
              <a:rPr lang="en-US" dirty="0"/>
              <a:t>by a hexagon in </a:t>
            </a:r>
            <a:r>
              <a:rPr lang="en-US" dirty="0" smtClean="0"/>
              <a:t>a flowchart</a:t>
            </a: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The For…Next </a:t>
            </a:r>
            <a:r>
              <a:rPr lang="en-US" dirty="0" smtClean="0"/>
              <a:t>Statement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28800" y="6019800"/>
            <a:ext cx="5486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6-28 For…Next statement’s syntax, examples, and processing tasks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010400" cy="462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98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The For…Next </a:t>
            </a:r>
            <a:r>
              <a:rPr lang="en-US" dirty="0" smtClean="0"/>
              <a:t>Statement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76400" y="5925979"/>
            <a:ext cx="45339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6-28 For…Next statement’s syntax, examples, and processing tasks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22184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9250" y="1277779"/>
            <a:ext cx="4857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8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Lesson A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/>
              <a:t>studying Lesson A, you should be able to:</a:t>
            </a:r>
          </a:p>
          <a:p>
            <a:r>
              <a:rPr lang="en-US" dirty="0" smtClean="0"/>
              <a:t>Explain </a:t>
            </a:r>
            <a:r>
              <a:rPr lang="en-US" dirty="0"/>
              <a:t>the difference between a pretest loop and a posttest loop</a:t>
            </a:r>
          </a:p>
          <a:p>
            <a:r>
              <a:rPr lang="en-US" dirty="0" smtClean="0"/>
              <a:t>Include </a:t>
            </a:r>
            <a:r>
              <a:rPr lang="en-US" dirty="0"/>
              <a:t>pretest and posttest loops in pseudocode and in a flowchart</a:t>
            </a:r>
          </a:p>
          <a:p>
            <a:r>
              <a:rPr lang="en-US" dirty="0" smtClean="0"/>
              <a:t>Write </a:t>
            </a:r>
            <a:r>
              <a:rPr lang="en-US" dirty="0"/>
              <a:t>a Do…Loop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728491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 Different Version </a:t>
            </a:r>
            <a:br>
              <a:rPr lang="en-US" b="1" dirty="0" smtClean="0"/>
            </a:br>
            <a:r>
              <a:rPr lang="en-US" b="1" dirty="0" smtClean="0"/>
              <a:t>of the Savings </a:t>
            </a:r>
            <a:br>
              <a:rPr lang="en-US" b="1" dirty="0" smtClean="0"/>
            </a:br>
            <a:r>
              <a:rPr lang="en-US" b="1" dirty="0" smtClean="0"/>
              <a:t>Account Application</a:t>
            </a: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The For…Next </a:t>
            </a:r>
            <a:r>
              <a:rPr lang="en-US" dirty="0" smtClean="0"/>
              <a:t>Statement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6019800"/>
            <a:ext cx="86344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6-30 </a:t>
            </a:r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Problem specification, pseudocode, code, and sample run for another version of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the Savings </a:t>
            </a:r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Account application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74775"/>
            <a:ext cx="5205413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47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6121609" cy="447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The For…Next </a:t>
            </a:r>
            <a:r>
              <a:rPr lang="en-US" dirty="0" smtClean="0"/>
              <a:t>Statement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487" y="6019800"/>
            <a:ext cx="524351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6-31 Flowchart for the Calculate button’s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57800" y="6078379"/>
            <a:ext cx="32766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6-32 Completed btnCalc_Click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81200" y="1524000"/>
            <a:ext cx="6400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 Different Version of the </a:t>
            </a:r>
            <a:br>
              <a:rPr lang="en-US" b="1" dirty="0" smtClean="0"/>
            </a:br>
            <a:r>
              <a:rPr lang="en-US" b="1" dirty="0" smtClean="0"/>
              <a:t>Savings Account </a:t>
            </a:r>
            <a:br>
              <a:rPr lang="en-US" b="1" dirty="0" smtClean="0"/>
            </a:br>
            <a:r>
              <a:rPr lang="en-US" b="1" dirty="0" smtClean="0"/>
              <a:t>Application (cont.)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65425"/>
            <a:ext cx="4851400" cy="325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The For…Next </a:t>
            </a:r>
            <a:r>
              <a:rPr lang="en-US" dirty="0" smtClean="0"/>
              <a:t>Statement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4800" y="5011579"/>
            <a:ext cx="7999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6-33 Comparison of the For…Next and Do…Loop statements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74558"/>
            <a:ext cx="8418896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b="1" dirty="0" smtClean="0"/>
              <a:t>Comparing the For…Next and Do…Loop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1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on page 362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the For Next version of the Saving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1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363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 Do It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A Summary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repetition </a:t>
            </a:r>
            <a:r>
              <a:rPr lang="en-US" dirty="0"/>
              <a:t>structure (loop</a:t>
            </a:r>
            <a:r>
              <a:rPr lang="en-US" dirty="0" smtClean="0"/>
              <a:t>) repeats a set </a:t>
            </a:r>
            <a:r>
              <a:rPr lang="en-US" dirty="0"/>
              <a:t>of instructions until some condition is met</a:t>
            </a:r>
          </a:p>
          <a:p>
            <a:r>
              <a:rPr lang="en-US" dirty="0" smtClean="0"/>
              <a:t>A Do…Loop can </a:t>
            </a:r>
            <a:r>
              <a:rPr lang="en-US" dirty="0"/>
              <a:t>be used to code both pretest and posttest </a:t>
            </a:r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The Decision symbol is used to represent a Do…Loop in a flowchart</a:t>
            </a:r>
          </a:p>
          <a:p>
            <a:r>
              <a:rPr lang="en-US" dirty="0" smtClean="0"/>
              <a:t>Endless loops can be stopped by clicking DEBUG on the menu bar and then clicking Stop debugging</a:t>
            </a:r>
          </a:p>
          <a:p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4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A </a:t>
            </a:r>
            <a:r>
              <a:rPr lang="en-US" dirty="0"/>
              <a:t>Summary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Counters </a:t>
            </a:r>
            <a:r>
              <a:rPr lang="en-US" dirty="0"/>
              <a:t>and accumulators must be:</a:t>
            </a:r>
          </a:p>
          <a:p>
            <a:pPr lvl="1"/>
            <a:r>
              <a:rPr lang="en-US" dirty="0"/>
              <a:t>Initialized</a:t>
            </a:r>
          </a:p>
          <a:p>
            <a:pPr lvl="1"/>
            <a:r>
              <a:rPr lang="en-US" dirty="0"/>
              <a:t>Updated within </a:t>
            </a:r>
            <a:r>
              <a:rPr lang="en-US" dirty="0" smtClean="0"/>
              <a:t>a loop</a:t>
            </a:r>
            <a:endParaRPr lang="en-US" dirty="0"/>
          </a:p>
          <a:p>
            <a:r>
              <a:rPr lang="en-US" dirty="0"/>
              <a:t>Arithmetic assignment </a:t>
            </a:r>
            <a:r>
              <a:rPr lang="en-US" dirty="0" smtClean="0"/>
              <a:t>operators are used </a:t>
            </a:r>
            <a:r>
              <a:rPr lang="en-US" dirty="0"/>
              <a:t>to abbreviate an assignment </a:t>
            </a:r>
            <a:r>
              <a:rPr lang="en-US" dirty="0" smtClean="0"/>
              <a:t>statement</a:t>
            </a:r>
          </a:p>
          <a:p>
            <a:r>
              <a:rPr lang="en-US" dirty="0" smtClean="0"/>
              <a:t>The For…Next statement can be used to code pretest loops only</a:t>
            </a:r>
          </a:p>
          <a:p>
            <a:r>
              <a:rPr lang="en-US" dirty="0" smtClean="0"/>
              <a:t>To flowchart a For…Next loop, use the hexagon to represent the For clause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2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# 24 page 372</a:t>
            </a:r>
          </a:p>
          <a:p>
            <a:r>
              <a:rPr lang="en-US" dirty="0" smtClean="0"/>
              <a:t>Change the UI to include a text box that lists all the orders</a:t>
            </a:r>
          </a:p>
          <a:p>
            <a:r>
              <a:rPr lang="en-US" dirty="0" smtClean="0"/>
              <a:t>Include a loop</a:t>
            </a:r>
            <a:br>
              <a:rPr lang="en-US" dirty="0" smtClean="0"/>
            </a:br>
            <a:r>
              <a:rPr lang="en-US" dirty="0" smtClean="0"/>
              <a:t>Enter a Zero to </a:t>
            </a:r>
            <a:br>
              <a:rPr lang="en-US" dirty="0" smtClean="0"/>
            </a:br>
            <a:r>
              <a:rPr lang="en-US" dirty="0" smtClean="0"/>
              <a:t>end the loop 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9531" t="10968" r="19063" b="57813"/>
          <a:stretch/>
        </p:blipFill>
        <p:spPr>
          <a:xfrm>
            <a:off x="3276600" y="3124200"/>
            <a:ext cx="4876800" cy="28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4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# 25 page 373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6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Lesson A Objectives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dirty="0" smtClean="0"/>
              <a:t>Stop </a:t>
            </a:r>
            <a:r>
              <a:rPr lang="en-US" dirty="0"/>
              <a:t>an infinite loop</a:t>
            </a:r>
          </a:p>
          <a:p>
            <a:r>
              <a:rPr lang="en-US" dirty="0" smtClean="0"/>
              <a:t>Utilize </a:t>
            </a:r>
            <a:r>
              <a:rPr lang="en-US" dirty="0"/>
              <a:t>counters and accumulators</a:t>
            </a:r>
          </a:p>
          <a:p>
            <a:r>
              <a:rPr lang="en-US" dirty="0" smtClean="0"/>
              <a:t>Abbreviate assignment statements using the arithmetic assignment operators</a:t>
            </a:r>
          </a:p>
          <a:p>
            <a:r>
              <a:rPr lang="en-US" dirty="0" smtClean="0"/>
              <a:t>Code </a:t>
            </a:r>
            <a:r>
              <a:rPr lang="en-US" dirty="0"/>
              <a:t>a counter-controlled loop using the For…Next statement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6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7924800" cy="45720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Repetition structure</a:t>
            </a:r>
            <a:r>
              <a:rPr lang="en-US" dirty="0" smtClean="0"/>
              <a:t> (also called a </a:t>
            </a:r>
            <a:r>
              <a:rPr lang="en-US" b="1" dirty="0" smtClean="0"/>
              <a:t>loop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the computer </a:t>
            </a:r>
            <a:r>
              <a:rPr lang="en-US" dirty="0" smtClean="0"/>
              <a:t>to </a:t>
            </a:r>
            <a:r>
              <a:rPr lang="en-US" sz="2400" dirty="0" smtClean="0"/>
              <a:t>repeatedly </a:t>
            </a:r>
            <a:r>
              <a:rPr lang="en-US" sz="2400" dirty="0"/>
              <a:t>process one or more program </a:t>
            </a:r>
            <a:r>
              <a:rPr lang="en-US" sz="2400" dirty="0" smtClean="0"/>
              <a:t>instructions</a:t>
            </a:r>
          </a:p>
          <a:p>
            <a:r>
              <a:rPr lang="en-US" b="1" dirty="0" smtClean="0"/>
              <a:t>Looping </a:t>
            </a:r>
            <a:r>
              <a:rPr lang="en-US" b="1" dirty="0"/>
              <a:t>condition </a:t>
            </a:r>
            <a:endParaRPr lang="en-US" b="1" dirty="0" smtClean="0"/>
          </a:p>
          <a:p>
            <a:pPr lvl="1"/>
            <a:r>
              <a:rPr lang="en-US" dirty="0" smtClean="0"/>
              <a:t>Indicates </a:t>
            </a:r>
            <a:r>
              <a:rPr lang="en-US" dirty="0"/>
              <a:t>when the </a:t>
            </a:r>
            <a:r>
              <a:rPr lang="en-US" dirty="0" smtClean="0"/>
              <a:t>computer should </a:t>
            </a:r>
            <a:r>
              <a:rPr lang="en-US" dirty="0"/>
              <a:t>continue “looping” through the </a:t>
            </a:r>
            <a:r>
              <a:rPr lang="en-US" dirty="0" smtClean="0"/>
              <a:t>instructions</a:t>
            </a:r>
          </a:p>
          <a:p>
            <a:r>
              <a:rPr lang="en-US" b="1" dirty="0"/>
              <a:t>L</a:t>
            </a:r>
            <a:r>
              <a:rPr lang="en-US" b="1" dirty="0" smtClean="0"/>
              <a:t>oop </a:t>
            </a:r>
            <a:r>
              <a:rPr lang="en-US" b="1" dirty="0"/>
              <a:t>exit </a:t>
            </a:r>
            <a:r>
              <a:rPr lang="en-US" b="1" dirty="0" smtClean="0"/>
              <a:t>condition</a:t>
            </a:r>
          </a:p>
          <a:p>
            <a:pPr lvl="1"/>
            <a:r>
              <a:rPr lang="en-US" dirty="0"/>
              <a:t>The requirement for not repeating the instructions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tells </a:t>
            </a:r>
            <a:r>
              <a:rPr lang="en-US" dirty="0" smtClean="0"/>
              <a:t>the </a:t>
            </a:r>
            <a:r>
              <a:rPr lang="en-US" dirty="0"/>
              <a:t>computer when to </a:t>
            </a:r>
            <a:r>
              <a:rPr lang="en-US" dirty="0" smtClean="0"/>
              <a:t>exit (</a:t>
            </a:r>
            <a:r>
              <a:rPr lang="en-US" dirty="0"/>
              <a:t>or stop) the </a:t>
            </a:r>
            <a:r>
              <a:rPr lang="en-US" dirty="0" smtClean="0"/>
              <a:t>loop</a:t>
            </a:r>
          </a:p>
          <a:p>
            <a:r>
              <a:rPr lang="en-US" b="1" dirty="0"/>
              <a:t>Loop </a:t>
            </a:r>
            <a:r>
              <a:rPr lang="en-US" b="1" dirty="0" smtClean="0"/>
              <a:t>body</a:t>
            </a:r>
            <a:endParaRPr lang="en-US" b="1" dirty="0"/>
          </a:p>
          <a:p>
            <a:pPr lvl="1"/>
            <a:r>
              <a:rPr lang="en-US" dirty="0"/>
              <a:t>The </a:t>
            </a:r>
            <a:r>
              <a:rPr lang="en-US" dirty="0" smtClean="0"/>
              <a:t>statements inside the loop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Repeating Program Instructions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524000"/>
            <a:ext cx="8001000" cy="4572000"/>
          </a:xfrm>
        </p:spPr>
        <p:txBody>
          <a:bodyPr/>
          <a:lstStyle/>
          <a:p>
            <a:pPr lvl="0">
              <a:buNone/>
            </a:pPr>
            <a:r>
              <a:rPr lang="en-US" b="1" dirty="0" smtClean="0"/>
              <a:t>The Savings Account Application (cont.)</a:t>
            </a:r>
          </a:p>
          <a:p>
            <a:r>
              <a:rPr lang="en-US" b="1" dirty="0" smtClean="0"/>
              <a:t>Pretest </a:t>
            </a:r>
            <a:r>
              <a:rPr lang="en-US" b="1" dirty="0"/>
              <a:t>loop</a:t>
            </a:r>
          </a:p>
          <a:p>
            <a:pPr lvl="1"/>
            <a:r>
              <a:rPr lang="en-US" dirty="0"/>
              <a:t>Evaluates </a:t>
            </a:r>
            <a:r>
              <a:rPr lang="en-US" dirty="0" smtClean="0"/>
              <a:t>the condition before </a:t>
            </a:r>
            <a:r>
              <a:rPr lang="en-US" dirty="0"/>
              <a:t>processing </a:t>
            </a:r>
            <a:r>
              <a:rPr lang="en-US" dirty="0" smtClean="0"/>
              <a:t>the instructions</a:t>
            </a:r>
            <a:endParaRPr lang="en-US" dirty="0"/>
          </a:p>
          <a:p>
            <a:r>
              <a:rPr lang="en-US" b="1" dirty="0"/>
              <a:t>Posttest loop</a:t>
            </a:r>
          </a:p>
          <a:p>
            <a:pPr lvl="1"/>
            <a:r>
              <a:rPr lang="en-US" dirty="0"/>
              <a:t>Evaluates </a:t>
            </a:r>
            <a:r>
              <a:rPr lang="en-US" dirty="0" smtClean="0"/>
              <a:t>the condition </a:t>
            </a:r>
            <a:r>
              <a:rPr lang="en-US" dirty="0"/>
              <a:t>after processing </a:t>
            </a:r>
            <a:r>
              <a:rPr lang="en-US" dirty="0" smtClean="0"/>
              <a:t>the instructions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Repeating Program Instructions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0107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001000" cy="4572000"/>
          </a:xfrm>
        </p:spPr>
        <p:txBody>
          <a:bodyPr/>
          <a:lstStyle/>
          <a:p>
            <a:r>
              <a:rPr lang="en-US" b="1" dirty="0"/>
              <a:t>Do…Loop statement</a:t>
            </a:r>
          </a:p>
          <a:p>
            <a:pPr lvl="1"/>
            <a:r>
              <a:rPr lang="en-US" dirty="0"/>
              <a:t>Used to code both </a:t>
            </a:r>
            <a:r>
              <a:rPr lang="en-US" dirty="0" smtClean="0"/>
              <a:t>a pretest </a:t>
            </a:r>
            <a:r>
              <a:rPr lang="en-US" dirty="0"/>
              <a:t>loop and </a:t>
            </a:r>
            <a:r>
              <a:rPr lang="en-US" dirty="0" smtClean="0"/>
              <a:t>a posttest </a:t>
            </a:r>
            <a:r>
              <a:rPr lang="en-US" dirty="0"/>
              <a:t>loop</a:t>
            </a:r>
          </a:p>
          <a:p>
            <a:r>
              <a:rPr lang="en-US" dirty="0"/>
              <a:t>Two variations of </a:t>
            </a:r>
            <a:r>
              <a:rPr lang="en-US" dirty="0" smtClean="0"/>
              <a:t>syntax: 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</a:t>
            </a:r>
            <a:r>
              <a:rPr lang="en-US" dirty="0"/>
              <a:t>keyword: Indicates that instructions should be processed while </a:t>
            </a:r>
            <a:r>
              <a:rPr lang="en-US" dirty="0" smtClean="0"/>
              <a:t>the condition </a:t>
            </a:r>
            <a:r>
              <a:rPr lang="en-US" dirty="0"/>
              <a:t>is true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Until</a:t>
            </a:r>
            <a:r>
              <a:rPr lang="en-US" dirty="0"/>
              <a:t> keyword: Indicates that instructions should be processed until </a:t>
            </a:r>
            <a:r>
              <a:rPr lang="en-US" dirty="0" smtClean="0"/>
              <a:t>the condition </a:t>
            </a:r>
            <a:r>
              <a:rPr lang="en-US" dirty="0"/>
              <a:t>becomes true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Do…Loop Statement</a:t>
            </a:r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253697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0010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Do…Loop statement begins </a:t>
            </a:r>
            <a:r>
              <a:rPr lang="en-US" dirty="0"/>
              <a:t>with </a:t>
            </a:r>
            <a:r>
              <a:rPr lang="en-US" dirty="0" smtClean="0"/>
              <a:t>the Do clause and </a:t>
            </a:r>
            <a:r>
              <a:rPr lang="en-US" dirty="0"/>
              <a:t>ends with </a:t>
            </a:r>
            <a:r>
              <a:rPr lang="en-US" dirty="0" smtClean="0"/>
              <a:t>the Loop </a:t>
            </a:r>
            <a:r>
              <a:rPr lang="en-US" dirty="0"/>
              <a:t>clause</a:t>
            </a:r>
          </a:p>
          <a:p>
            <a:pPr lvl="1"/>
            <a:r>
              <a:rPr lang="en-US" dirty="0"/>
              <a:t>Instructions to be repeated are placed between </a:t>
            </a:r>
            <a:r>
              <a:rPr lang="en-US" dirty="0" smtClean="0"/>
              <a:t>the Do </a:t>
            </a:r>
            <a:r>
              <a:rPr lang="en-US" dirty="0"/>
              <a:t>and Loop clauses</a:t>
            </a:r>
          </a:p>
          <a:p>
            <a:pPr lvl="1"/>
            <a:r>
              <a:rPr lang="en-US" dirty="0" smtClean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/>
              <a:t>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</a:t>
            </a:r>
            <a:r>
              <a:rPr lang="en-US" dirty="0"/>
              <a:t> keyword before </a:t>
            </a:r>
            <a:r>
              <a:rPr lang="en-US" dirty="0" smtClean="0"/>
              <a:t>the condition </a:t>
            </a:r>
            <a:endParaRPr lang="en-US" dirty="0"/>
          </a:p>
          <a:p>
            <a:pPr lvl="1"/>
            <a:r>
              <a:rPr lang="en-US" dirty="0" smtClean="0"/>
              <a:t>The condition </a:t>
            </a:r>
            <a:r>
              <a:rPr lang="en-US" dirty="0"/>
              <a:t>must evaluate to Boolean True or False</a:t>
            </a:r>
          </a:p>
          <a:p>
            <a:r>
              <a:rPr lang="en-US" dirty="0"/>
              <a:t>Location </a:t>
            </a:r>
            <a:r>
              <a:rPr lang="en-US" dirty="0" smtClean="0"/>
              <a:t>of the </a:t>
            </a:r>
            <a:r>
              <a:rPr lang="en-US" dirty="0"/>
              <a:t>{ While | Until } </a:t>
            </a:r>
            <a:r>
              <a:rPr lang="en-US" dirty="0" smtClean="0"/>
              <a:t>condition:</a:t>
            </a:r>
            <a:endParaRPr lang="en-US" dirty="0"/>
          </a:p>
          <a:p>
            <a:pPr lvl="1"/>
            <a:r>
              <a:rPr lang="en-US" dirty="0"/>
              <a:t>Pretest loop: Appears in </a:t>
            </a:r>
            <a:r>
              <a:rPr lang="en-US" dirty="0" smtClean="0"/>
              <a:t>the Do </a:t>
            </a:r>
            <a:r>
              <a:rPr lang="en-US" dirty="0"/>
              <a:t>clause</a:t>
            </a:r>
          </a:p>
          <a:p>
            <a:pPr lvl="1"/>
            <a:r>
              <a:rPr lang="en-US" dirty="0"/>
              <a:t>Posttest loop: Appears in </a:t>
            </a:r>
            <a:r>
              <a:rPr lang="en-US" dirty="0" smtClean="0"/>
              <a:t>the Loop </a:t>
            </a:r>
            <a:r>
              <a:rPr lang="en-US" dirty="0"/>
              <a:t>clause</a:t>
            </a:r>
          </a:p>
          <a:p>
            <a:r>
              <a:rPr lang="en-US" dirty="0" smtClean="0"/>
              <a:t>A diamond represents the loop </a:t>
            </a:r>
            <a:r>
              <a:rPr lang="en-US" dirty="0"/>
              <a:t>condition in </a:t>
            </a:r>
            <a:r>
              <a:rPr lang="en-US" dirty="0" smtClean="0"/>
              <a:t>a flowchart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The Do…Loop Statement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10325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The Do…Loop Statement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sz="1300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71600" y="6154579"/>
            <a:ext cx="49405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6-7 Syntax versions and examples of the Do…Loop statement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83518"/>
            <a:ext cx="6175338" cy="485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73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1521</Words>
  <Application>Microsoft Macintosh PowerPoint</Application>
  <PresentationFormat>全屏显示(4:3)</PresentationFormat>
  <Paragraphs>271</Paragraphs>
  <Slides>38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Default Design</vt:lpstr>
      <vt:lpstr>PowerPoint 演示文稿</vt:lpstr>
      <vt:lpstr>Previewing the Gross Pay Application</vt:lpstr>
      <vt:lpstr>Lesson A Objectives</vt:lpstr>
      <vt:lpstr>Lesson A Objectives (cont.)</vt:lpstr>
      <vt:lpstr>Repeating Program Instructions</vt:lpstr>
      <vt:lpstr>Repeating Program Instructions (cont.)</vt:lpstr>
      <vt:lpstr>The Do…Loop Statement</vt:lpstr>
      <vt:lpstr>The Do…Loop Statement (cont.)</vt:lpstr>
      <vt:lpstr>The Do…Loop Statement (cont.)</vt:lpstr>
      <vt:lpstr>The Do…Loop Statement (cont.)</vt:lpstr>
      <vt:lpstr>You Do It 2</vt:lpstr>
      <vt:lpstr>The Do…Loop Statement (cont.)</vt:lpstr>
      <vt:lpstr>Look at Savings Solution Code</vt:lpstr>
      <vt:lpstr>The Do…Loop Statement (cont.)</vt:lpstr>
      <vt:lpstr>Counters and Accumulators</vt:lpstr>
      <vt:lpstr>Counters and Accumulators (cont.)</vt:lpstr>
      <vt:lpstr>Counters and Accumulators (cont.)</vt:lpstr>
      <vt:lpstr>Counters and Accumulators (cont.)</vt:lpstr>
      <vt:lpstr>Code the Addition Application</vt:lpstr>
      <vt:lpstr>You Do it #3</vt:lpstr>
      <vt:lpstr>Counters and Accumulators (cont.)</vt:lpstr>
      <vt:lpstr>Counters and Accumulators (cont.)</vt:lpstr>
      <vt:lpstr>Code the Sales Express Application</vt:lpstr>
      <vt:lpstr>You Do it 4</vt:lpstr>
      <vt:lpstr>Arithmetic Assignment Operators</vt:lpstr>
      <vt:lpstr>Arithmetic Assignment Operators (cont.)</vt:lpstr>
      <vt:lpstr>The For…Next Statement</vt:lpstr>
      <vt:lpstr>The For…Next Statement (cont.)</vt:lpstr>
      <vt:lpstr>The For…Next Statement (cont.)</vt:lpstr>
      <vt:lpstr>The For…Next Statement (cont.)</vt:lpstr>
      <vt:lpstr>The For…Next Statement (cont.)</vt:lpstr>
      <vt:lpstr>The For…Next Statement (cont.)</vt:lpstr>
      <vt:lpstr>Code the For Next version of the Saving Application</vt:lpstr>
      <vt:lpstr>You Do It 5</vt:lpstr>
      <vt:lpstr>Lesson A Summary</vt:lpstr>
      <vt:lpstr>Lesson A Summary (cont.)</vt:lpstr>
      <vt:lpstr>Homework #1</vt:lpstr>
      <vt:lpstr>Homework #2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478</cp:revision>
  <dcterms:created xsi:type="dcterms:W3CDTF">2009-09-04T14:26:40Z</dcterms:created>
  <dcterms:modified xsi:type="dcterms:W3CDTF">2014-11-25T15:53:20Z</dcterms:modified>
</cp:coreProperties>
</file>